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522" r:id="rId2"/>
    <p:sldId id="525" r:id="rId3"/>
    <p:sldId id="526" r:id="rId4"/>
    <p:sldId id="527" r:id="rId5"/>
    <p:sldId id="528" r:id="rId6"/>
    <p:sldId id="52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E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54A04-C197-4CBB-A968-6FA243C3EFD7}" type="datetimeFigureOut">
              <a:rPr lang="en-GB" smtClean="0"/>
              <a:t>21/09/2018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D0F76-23CA-4D5A-BCE6-415A9B2E79ED}" type="slidenum">
              <a:rPr lang="en-GB" smtClean="0"/>
              <a:t>‹#›</a:t>
            </a:fld>
            <a:endParaRPr lang="en-GB"/>
          </a:p>
        </p:txBody>
      </p:sp>
    </p:spTree>
    <p:extLst>
      <p:ext uri="{BB962C8B-B14F-4D97-AF65-F5344CB8AC3E}">
        <p14:creationId xmlns:p14="http://schemas.microsoft.com/office/powerpoint/2010/main" val="1300227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99526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51FE87-DAC7-4631-9CB4-BF886ED01C59}"/>
              </a:ext>
            </a:extLst>
          </p:cNvPr>
          <p:cNvPicPr>
            <a:picLocks noChangeAspect="1"/>
          </p:cNvPicPr>
          <p:nvPr userDrawn="1"/>
        </p:nvPicPr>
        <p:blipFill>
          <a:blip r:embed="rId2"/>
          <a:stretch>
            <a:fillRect/>
          </a:stretch>
        </p:blipFill>
        <p:spPr>
          <a:xfrm>
            <a:off x="0" y="-10584"/>
            <a:ext cx="12198096" cy="6868584"/>
          </a:xfrm>
          <a:prstGeom prst="rect">
            <a:avLst/>
          </a:prstGeom>
        </p:spPr>
      </p:pic>
      <p:sp>
        <p:nvSpPr>
          <p:cNvPr id="2" name="Title 1">
            <a:extLst>
              <a:ext uri="{FF2B5EF4-FFF2-40B4-BE49-F238E27FC236}">
                <a16:creationId xmlns:a16="http://schemas.microsoft.com/office/drawing/2014/main" id="{50665591-579F-4DB9-8BA2-B03A254B1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37BEBE0-CCDB-4265-A6E6-BE55DCE9F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D7D40D-C597-44D0-804C-AF52F5CCAB10}"/>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28F06994-1658-4A95-8F97-852F64DD1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5C1378-1EFC-49B8-AA79-5BF987A268DE}"/>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61889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694F-2770-4FB1-AAFE-0E04A6B213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726D9-E389-43CE-AE58-CC16C8BA0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B838E1-92C0-4C24-93CF-0189AB55F525}"/>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C571994F-E2EB-4EB8-A5D4-C9233FF20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22EFC-50B2-4115-A7EF-A874B05BCF8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22914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A3231-7191-4E77-BE80-96DFEACBA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FAB51E-7A98-4BC2-B84B-649533A546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29745D-7632-49F7-AE30-8DAE89380D3C}"/>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EC547DA0-96A1-4C7F-A660-E9E450E6A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8D832-81F5-41CB-B7F0-5EE3BE37C9FE}"/>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85097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6CF5-667A-4231-86D7-2AA307158E25}"/>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34584C-6A39-490D-A4E2-8FD8B806F0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9A6C22F-CD34-412D-B728-8C4ECB8777E9}"/>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71C6B488-0169-437F-BE90-D939A9BC6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63854-24CA-47CC-A098-381FF7D17023}"/>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429248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1F6-A427-4221-A163-74BBD17CE3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8A0B55-8261-4A58-9B6E-097C018E5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D8D257-AA43-4640-85EF-FDA22A51D0D3}"/>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87246F4A-0621-442E-A1E2-A73E824AE9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ABC30A-EF28-4207-A6C5-1143BCF788F0}"/>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34047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B277-D1F2-4FF1-96A4-223FF9F24D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9E8C1-83ED-4856-8084-7D1DF07494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88DBCD-8AAB-4BA7-A1A0-54E009625B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E7263A-9D07-46C2-9C0F-DA058BEBE570}"/>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6" name="Footer Placeholder 5">
            <a:extLst>
              <a:ext uri="{FF2B5EF4-FFF2-40B4-BE49-F238E27FC236}">
                <a16:creationId xmlns:a16="http://schemas.microsoft.com/office/drawing/2014/main" id="{E5B49FB4-3E2D-4FD2-838E-8F169737A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155A0-551A-4BF4-91CE-BCC40B30104B}"/>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12517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33C6-86B3-45C3-8BC7-FDA4DC4730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06FE9-16DC-481E-A943-36A7495AC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06AB0B-D082-4C1E-BA9F-69CD37F129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4FD841-FCED-426D-B882-9F43AB791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3DBA4D-A830-4509-B450-1A6A2E33DB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0381E6-6A1E-4CAB-A440-B307D374B414}"/>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8" name="Footer Placeholder 7">
            <a:extLst>
              <a:ext uri="{FF2B5EF4-FFF2-40B4-BE49-F238E27FC236}">
                <a16:creationId xmlns:a16="http://schemas.microsoft.com/office/drawing/2014/main" id="{B4C5D4F7-10BE-4584-8617-C5FBF5E008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0A29AD-BF3A-4088-8FF2-A7A403A328D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285207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02F5-7260-4482-BC18-EEE77AD928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0A3039-C0AF-4BB2-9529-611E131413EF}"/>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4" name="Footer Placeholder 3">
            <a:extLst>
              <a:ext uri="{FF2B5EF4-FFF2-40B4-BE49-F238E27FC236}">
                <a16:creationId xmlns:a16="http://schemas.microsoft.com/office/drawing/2014/main" id="{4943886A-4AB9-46F1-9947-BB5C14A4F3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B7C584-539D-40AC-AC06-5E389BE37048}"/>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85216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D7ECEC-9748-4A21-809D-56B7BC7FF28D}"/>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3" name="Footer Placeholder 2">
            <a:extLst>
              <a:ext uri="{FF2B5EF4-FFF2-40B4-BE49-F238E27FC236}">
                <a16:creationId xmlns:a16="http://schemas.microsoft.com/office/drawing/2014/main" id="{35F43AB6-1C56-4C68-964C-5A00B3678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AA16B2-EA90-4CC1-852C-8C4043353174}"/>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07187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367E-C9C9-4EA2-9446-669EB4262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EEB896-01F3-43B8-B977-D64FCA919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0BEB2A-3A89-470A-BD69-61EFAE4F8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D62818-9F71-4D46-B88B-88573A089A1E}"/>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6" name="Footer Placeholder 5">
            <a:extLst>
              <a:ext uri="{FF2B5EF4-FFF2-40B4-BE49-F238E27FC236}">
                <a16:creationId xmlns:a16="http://schemas.microsoft.com/office/drawing/2014/main" id="{0E146269-FE4F-4F69-B5A6-568C38D26F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7041B4-0804-4FAC-AC22-D20A76A76711}"/>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46500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0B18-EC5C-47D2-AA05-E76E3AF28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048233-EF27-4A0E-8F30-A7247F927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4DBF160-472B-4996-8B8D-817C77571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179F7C-BA42-4C1D-B6DF-F3C531C743F2}"/>
              </a:ext>
            </a:extLst>
          </p:cNvPr>
          <p:cNvSpPr>
            <a:spLocks noGrp="1"/>
          </p:cNvSpPr>
          <p:nvPr>
            <p:ph type="dt" sz="half" idx="10"/>
          </p:nvPr>
        </p:nvSpPr>
        <p:spPr/>
        <p:txBody>
          <a:bodyPr/>
          <a:lstStyle/>
          <a:p>
            <a:fld id="{E7E6985C-CA27-47B8-BC79-3EA4E51622ED}" type="datetimeFigureOut">
              <a:rPr lang="en-GB" smtClean="0"/>
              <a:t>21/09/2018</a:t>
            </a:fld>
            <a:endParaRPr lang="en-GB"/>
          </a:p>
        </p:txBody>
      </p:sp>
      <p:sp>
        <p:nvSpPr>
          <p:cNvPr id="6" name="Footer Placeholder 5">
            <a:extLst>
              <a:ext uri="{FF2B5EF4-FFF2-40B4-BE49-F238E27FC236}">
                <a16:creationId xmlns:a16="http://schemas.microsoft.com/office/drawing/2014/main" id="{3ACE7DD0-3180-448C-8617-970A2412C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08738-A686-409A-9844-019FE22ECCD1}"/>
              </a:ext>
            </a:extLst>
          </p:cNvPr>
          <p:cNvSpPr>
            <a:spLocks noGrp="1"/>
          </p:cNvSpPr>
          <p:nvPr>
            <p:ph type="sldNum" sz="quarter" idx="12"/>
          </p:nvPr>
        </p:nvSpPr>
        <p:spPr/>
        <p:txBody>
          <a:bodyPr/>
          <a:lstStyle/>
          <a:p>
            <a:fld id="{CA847DB4-429B-4346-8781-578BE7716BF5}" type="slidenum">
              <a:rPr lang="en-GB" smtClean="0"/>
              <a:t>‹#›</a:t>
            </a:fld>
            <a:endParaRPr lang="en-GB"/>
          </a:p>
        </p:txBody>
      </p:sp>
    </p:spTree>
    <p:extLst>
      <p:ext uri="{BB962C8B-B14F-4D97-AF65-F5344CB8AC3E}">
        <p14:creationId xmlns:p14="http://schemas.microsoft.com/office/powerpoint/2010/main" val="334638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60149-563D-4192-8C26-3D0D8DCE3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D66141B-2B78-4943-B56E-3436D9E82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CCE9B-A925-4FAC-8F03-6AABF4A6E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6985C-CA27-47B8-BC79-3EA4E51622ED}" type="datetimeFigureOut">
              <a:rPr lang="en-GB" smtClean="0"/>
              <a:t>21/09/2018</a:t>
            </a:fld>
            <a:endParaRPr lang="en-GB"/>
          </a:p>
        </p:txBody>
      </p:sp>
      <p:sp>
        <p:nvSpPr>
          <p:cNvPr id="5" name="Footer Placeholder 4">
            <a:extLst>
              <a:ext uri="{FF2B5EF4-FFF2-40B4-BE49-F238E27FC236}">
                <a16:creationId xmlns:a16="http://schemas.microsoft.com/office/drawing/2014/main" id="{A6A840B6-9C90-45EF-AF4C-360F3F72D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B0B948-B781-4FFB-8FD6-06881E5CE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47DB4-429B-4346-8781-578BE7716BF5}" type="slidenum">
              <a:rPr lang="en-GB" smtClean="0"/>
              <a:t>‹#›</a:t>
            </a:fld>
            <a:endParaRPr lang="en-GB"/>
          </a:p>
        </p:txBody>
      </p:sp>
    </p:spTree>
    <p:extLst>
      <p:ext uri="{BB962C8B-B14F-4D97-AF65-F5344CB8AC3E}">
        <p14:creationId xmlns:p14="http://schemas.microsoft.com/office/powerpoint/2010/main" val="1840320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277457934?title=0" TargetMode="External"/><Relationship Id="rId6" Type="http://schemas.openxmlformats.org/officeDocument/2006/relationships/image" Target="../media/image5.jpeg"/><Relationship Id="rId5" Type="http://schemas.openxmlformats.org/officeDocument/2006/relationships/hyperlink" Target="https://unsplash.com/search/photos/members?utm_source=unsplash&amp;utm_medium=referral&amp;utm_content=creditCopyText" TargetMode="External"/><Relationship Id="rId4" Type="http://schemas.openxmlformats.org/officeDocument/2006/relationships/hyperlink" Target="https://unsplash.com/photos/g1Kr4Ozfoac?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doc.arcgis.com/en/arcgis-online/administer/invite-users.htm#ESRI_SECTION1_D4222EB63EF14C96BF37F1A098F37AFA" TargetMode="External"/><Relationship Id="rId2" Type="http://schemas.openxmlformats.org/officeDocument/2006/relationships/slideLayout" Target="../slideLayouts/slideLayout2.xml"/><Relationship Id="rId1" Type="http://schemas.openxmlformats.org/officeDocument/2006/relationships/video" Target="https://player.vimeo.com/video/277646181?title=0" TargetMode="External"/><Relationship Id="rId6" Type="http://schemas.openxmlformats.org/officeDocument/2006/relationships/hyperlink" Target="https://unsplash.com/search/photos/teams?utm_source=unsplash&amp;utm_medium=referral&amp;utm_content=creditCopyText" TargetMode="External"/><Relationship Id="rId5" Type="http://schemas.openxmlformats.org/officeDocument/2006/relationships/hyperlink" Target="https://unsplash.com/photos/ihFWKicceNk?utm_source=unsplash&amp;utm_medium=referral&amp;utm_content=creditCopyText"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player.vimeo.com/video/277966799?title=0"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ulse/using-google-g-suite-single-sign-on-account-management-thomas-r-baker/"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doc.arcgis.com/en/arcgis-online/administer/enterprise-logins.htm" TargetMode="External"/><Relationship Id="rId4" Type="http://schemas.openxmlformats.org/officeDocument/2006/relationships/hyperlink" Target="https://docs.microsoft.com/en-us/azure/active-directory/saas-apps/arcgis-tutori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chools.esriuk.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AA9203-A0E5-41E9-A268-D16D3C48F6A5}"/>
              </a:ext>
            </a:extLst>
          </p:cNvPr>
          <p:cNvSpPr/>
          <p:nvPr/>
        </p:nvSpPr>
        <p:spPr bwMode="auto">
          <a:xfrm>
            <a:off x="275276" y="214989"/>
            <a:ext cx="1903692" cy="478673"/>
          </a:xfrm>
          <a:prstGeom prst="rect">
            <a:avLst/>
          </a:prstGeom>
          <a:blipFill dpi="0" rotWithShape="1">
            <a:blip r:embed="rId3">
              <a:alphaModFix amt="30000"/>
              <a:extLst>
                <a:ext uri="{28A0092B-C50C-407E-A947-70E740481C1C}">
                  <a14:useLocalDpi xmlns:a14="http://schemas.microsoft.com/office/drawing/2010/main" val="0"/>
                </a:ext>
              </a:extLst>
            </a:blip>
            <a:srcRect/>
            <a:stretch>
              <a:fillRect/>
            </a:stretch>
          </a:blipFill>
          <a:ln w="9525" cap="flat" cmpd="sng" algn="ctr">
            <a:no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a typeface="ＭＳ Ｐゴシック" pitchFamily="16" charset="-128"/>
              <a:cs typeface="ＭＳ Ｐゴシック" pitchFamily="-97" charset="-128"/>
            </a:endParaRPr>
          </a:p>
        </p:txBody>
      </p:sp>
      <p:pic>
        <p:nvPicPr>
          <p:cNvPr id="5" name="Picture 4">
            <a:extLst>
              <a:ext uri="{FF2B5EF4-FFF2-40B4-BE49-F238E27FC236}">
                <a16:creationId xmlns:a16="http://schemas.microsoft.com/office/drawing/2014/main" id="{80F52B2B-5A67-4417-BD2A-525798DFF9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32" y="4405445"/>
            <a:ext cx="2362333" cy="2326720"/>
          </a:xfrm>
          <a:prstGeom prst="rect">
            <a:avLst/>
          </a:prstGeom>
        </p:spPr>
      </p:pic>
      <p:sp>
        <p:nvSpPr>
          <p:cNvPr id="2" name="TextBox 1">
            <a:extLst>
              <a:ext uri="{FF2B5EF4-FFF2-40B4-BE49-F238E27FC236}">
                <a16:creationId xmlns:a16="http://schemas.microsoft.com/office/drawing/2014/main" id="{B6678685-6B6D-4C90-B005-40F3F1477549}"/>
              </a:ext>
            </a:extLst>
          </p:cNvPr>
          <p:cNvSpPr txBox="1"/>
          <p:nvPr/>
        </p:nvSpPr>
        <p:spPr>
          <a:xfrm>
            <a:off x="1227122" y="1608006"/>
            <a:ext cx="6031684" cy="1754326"/>
          </a:xfrm>
          <a:prstGeom prst="rect">
            <a:avLst/>
          </a:prstGeom>
          <a:noFill/>
        </p:spPr>
        <p:txBody>
          <a:bodyPr wrap="square" rtlCol="0">
            <a:spAutoFit/>
          </a:bodyPr>
          <a:lstStyle/>
          <a:p>
            <a:r>
              <a:rPr lang="en-GB" sz="5400" dirty="0">
                <a:solidFill>
                  <a:schemeClr val="bg1">
                    <a:lumMod val="85000"/>
                  </a:schemeClr>
                </a:solidFill>
              </a:rPr>
              <a:t>Adding members to ArcGIS Online</a:t>
            </a:r>
          </a:p>
        </p:txBody>
      </p:sp>
    </p:spTree>
    <p:extLst>
      <p:ext uri="{BB962C8B-B14F-4D97-AF65-F5344CB8AC3E}">
        <p14:creationId xmlns:p14="http://schemas.microsoft.com/office/powerpoint/2010/main" val="128441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49123" y="348406"/>
            <a:ext cx="8759833"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Adding individual members to ArcGIS online</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8299619" y="1288823"/>
            <a:ext cx="3622632" cy="230832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1">
                    <a:lumMod val="60000"/>
                    <a:lumOff val="40000"/>
                  </a:schemeClr>
                </a:solidFill>
              </a:rPr>
              <a:t>This video covers:</a:t>
            </a:r>
          </a:p>
          <a:p>
            <a:endParaRPr lang="en-GB" dirty="0">
              <a:solidFill>
                <a:schemeClr val="accent1">
                  <a:lumMod val="60000"/>
                  <a:lumOff val="40000"/>
                </a:schemeClr>
              </a:solidFill>
            </a:endParaRPr>
          </a:p>
          <a:p>
            <a:pPr marL="342900" indent="-342900">
              <a:buFont typeface="+mj-lt"/>
              <a:buAutoNum type="arabicPeriod"/>
            </a:pPr>
            <a:r>
              <a:rPr lang="en-GB" dirty="0">
                <a:solidFill>
                  <a:schemeClr val="accent1">
                    <a:lumMod val="60000"/>
                    <a:lumOff val="40000"/>
                  </a:schemeClr>
                </a:solidFill>
              </a:rPr>
              <a:t>Adding users via email</a:t>
            </a:r>
          </a:p>
          <a:p>
            <a:pPr marL="342900" indent="-342900">
              <a:buFont typeface="+mj-lt"/>
              <a:buAutoNum type="arabicPeriod"/>
            </a:pPr>
            <a:r>
              <a:rPr lang="en-GB" dirty="0">
                <a:solidFill>
                  <a:schemeClr val="accent1">
                    <a:lumMod val="60000"/>
                    <a:lumOff val="40000"/>
                  </a:schemeClr>
                </a:solidFill>
              </a:rPr>
              <a:t>Assigning Groups</a:t>
            </a:r>
          </a:p>
          <a:p>
            <a:pPr marL="342900" indent="-342900">
              <a:buFont typeface="+mj-lt"/>
              <a:buAutoNum type="arabicPeriod"/>
            </a:pPr>
            <a:r>
              <a:rPr lang="en-GB" dirty="0">
                <a:solidFill>
                  <a:schemeClr val="accent1">
                    <a:lumMod val="60000"/>
                    <a:lumOff val="40000"/>
                  </a:schemeClr>
                </a:solidFill>
              </a:rPr>
              <a:t>Allocating Credits</a:t>
            </a:r>
          </a:p>
          <a:p>
            <a:pPr marL="342900" indent="-342900">
              <a:buFont typeface="+mj-lt"/>
              <a:buAutoNum type="arabicPeriod"/>
            </a:pPr>
            <a:r>
              <a:rPr lang="en-GB" dirty="0">
                <a:solidFill>
                  <a:schemeClr val="accent1">
                    <a:lumMod val="60000"/>
                    <a:lumOff val="40000"/>
                  </a:schemeClr>
                </a:solidFill>
              </a:rPr>
              <a:t>Setting an appropriate role for the user</a:t>
            </a:r>
          </a:p>
          <a:p>
            <a:pPr marL="342900" indent="-342900">
              <a:buFont typeface="+mj-lt"/>
              <a:buAutoNum type="arabicPeriod"/>
            </a:pPr>
            <a:endParaRPr lang="en-GB" dirty="0">
              <a:solidFill>
                <a:schemeClr val="bg1">
                  <a:lumMod val="85000"/>
                </a:schemeClr>
              </a:solidFill>
            </a:endParaRPr>
          </a:p>
        </p:txBody>
      </p:sp>
      <p:sp>
        <p:nvSpPr>
          <p:cNvPr id="9" name="Rectangle 8">
            <a:extLst>
              <a:ext uri="{FF2B5EF4-FFF2-40B4-BE49-F238E27FC236}">
                <a16:creationId xmlns:a16="http://schemas.microsoft.com/office/drawing/2014/main" id="{655290D1-F5B1-48DA-BCE5-ECAA89D17DAC}"/>
              </a:ext>
            </a:extLst>
          </p:cNvPr>
          <p:cNvSpPr/>
          <p:nvPr/>
        </p:nvSpPr>
        <p:spPr>
          <a:xfrm>
            <a:off x="6003052" y="6217077"/>
            <a:ext cx="2028119" cy="246221"/>
          </a:xfrm>
          <a:prstGeom prst="rect">
            <a:avLst/>
          </a:prstGeom>
        </p:spPr>
        <p:txBody>
          <a:bodyPr wrap="none">
            <a:spAutoFit/>
          </a:bodyPr>
          <a:lstStyle/>
          <a:p>
            <a:r>
              <a:rPr lang="en-GB" sz="1000" dirty="0">
                <a:solidFill>
                  <a:schemeClr val="bg1">
                    <a:lumMod val="85000"/>
                  </a:schemeClr>
                </a:solidFill>
                <a:latin typeface="-apple-system"/>
              </a:rPr>
              <a:t>Photo by </a:t>
            </a:r>
            <a:r>
              <a:rPr lang="en-GB" sz="1000" dirty="0">
                <a:solidFill>
                  <a:schemeClr val="bg1">
                    <a:lumMod val="85000"/>
                  </a:schemeClr>
                </a:solidFill>
                <a:latin typeface="-apple-system"/>
                <a:hlinkClick r:id="rId4"/>
              </a:rPr>
              <a:t>Brooke Cagle</a:t>
            </a:r>
            <a:r>
              <a:rPr lang="en-GB" sz="1000" dirty="0">
                <a:solidFill>
                  <a:schemeClr val="bg1">
                    <a:lumMod val="85000"/>
                  </a:schemeClr>
                </a:solidFill>
                <a:latin typeface="-apple-system"/>
              </a:rPr>
              <a:t> on </a:t>
            </a:r>
            <a:r>
              <a:rPr lang="en-GB" sz="1000" dirty="0" err="1">
                <a:solidFill>
                  <a:schemeClr val="bg1">
                    <a:lumMod val="85000"/>
                  </a:schemeClr>
                </a:solidFill>
                <a:latin typeface="-apple-system"/>
                <a:hlinkClick r:id="rId5"/>
              </a:rPr>
              <a:t>Unsplash</a:t>
            </a:r>
            <a:endParaRPr lang="en-GB" sz="1000" dirty="0">
              <a:solidFill>
                <a:schemeClr val="bg1">
                  <a:lumMod val="85000"/>
                </a:schemeClr>
              </a:solidFill>
            </a:endParaRPr>
          </a:p>
        </p:txBody>
      </p:sp>
      <p:pic>
        <p:nvPicPr>
          <p:cNvPr id="2" name="Online Media 1">
            <a:hlinkClick r:id="" action="ppaction://media"/>
            <a:extLst>
              <a:ext uri="{FF2B5EF4-FFF2-40B4-BE49-F238E27FC236}">
                <a16:creationId xmlns:a16="http://schemas.microsoft.com/office/drawing/2014/main" id="{2B1F7AF9-6A14-419B-B3B3-704514A14E8F}"/>
              </a:ext>
            </a:extLst>
          </p:cNvPr>
          <p:cNvPicPr>
            <a:picLocks noRot="1" noChangeAspect="1"/>
          </p:cNvPicPr>
          <p:nvPr>
            <a:videoFile r:link="rId1"/>
          </p:nvPr>
        </p:nvPicPr>
        <p:blipFill>
          <a:blip r:embed="rId6">
            <a:extLst>
              <a:ext uri="{28A0092B-C50C-407E-A947-70E740481C1C}">
                <a14:useLocalDpi xmlns:a14="http://schemas.microsoft.com/office/drawing/2010/main" val="0"/>
              </a:ext>
            </a:extLst>
          </a:blip>
          <a:stretch>
            <a:fillRect/>
          </a:stretch>
        </p:blipFill>
        <p:spPr>
          <a:xfrm>
            <a:off x="576455" y="1288823"/>
            <a:ext cx="7393086" cy="4928254"/>
          </a:xfrm>
          <a:prstGeom prst="rect">
            <a:avLst/>
          </a:prstGeom>
          <a:ln w="12700">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80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A23E6552-03F1-4EA5-A0FA-E1D948CD097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671206" y="1279117"/>
            <a:ext cx="7088611" cy="4725740"/>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0181227"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Adding members to ArcGIS online via a spreadsheet</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7844541" y="1179403"/>
            <a:ext cx="4764449" cy="147732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2">
                    <a:lumMod val="60000"/>
                    <a:lumOff val="40000"/>
                  </a:schemeClr>
                </a:solidFill>
              </a:rPr>
              <a:t>This video covers:</a:t>
            </a:r>
          </a:p>
          <a:p>
            <a:endParaRPr lang="en-GB" dirty="0">
              <a:solidFill>
                <a:schemeClr val="accent2">
                  <a:lumMod val="60000"/>
                  <a:lumOff val="40000"/>
                </a:schemeClr>
              </a:solidFill>
            </a:endParaRPr>
          </a:p>
          <a:p>
            <a:pPr marL="342900" indent="-342900">
              <a:buFont typeface="+mj-lt"/>
              <a:buAutoNum type="arabicPeriod"/>
            </a:pPr>
            <a:r>
              <a:rPr lang="en-GB" dirty="0">
                <a:solidFill>
                  <a:schemeClr val="accent2">
                    <a:lumMod val="60000"/>
                    <a:lumOff val="40000"/>
                  </a:schemeClr>
                </a:solidFill>
              </a:rPr>
              <a:t>Adding members from a spreadsheet</a:t>
            </a:r>
          </a:p>
          <a:p>
            <a:pPr marL="342900" indent="-342900">
              <a:buFont typeface="+mj-lt"/>
              <a:buAutoNum type="arabicPeriod"/>
            </a:pPr>
            <a:r>
              <a:rPr lang="en-GB" dirty="0">
                <a:solidFill>
                  <a:schemeClr val="accent2">
                    <a:lumMod val="60000"/>
                    <a:lumOff val="40000"/>
                  </a:schemeClr>
                </a:solidFill>
              </a:rPr>
              <a:t>Assigning Groups</a:t>
            </a:r>
          </a:p>
          <a:p>
            <a:pPr marL="342900" indent="-342900">
              <a:buFont typeface="+mj-lt"/>
              <a:buAutoNum type="arabicPeriod"/>
            </a:pPr>
            <a:r>
              <a:rPr lang="en-GB" dirty="0">
                <a:solidFill>
                  <a:schemeClr val="accent2">
                    <a:lumMod val="60000"/>
                    <a:lumOff val="40000"/>
                  </a:schemeClr>
                </a:solidFill>
              </a:rPr>
              <a:t>Allocating Credits</a:t>
            </a:r>
          </a:p>
        </p:txBody>
      </p:sp>
      <p:sp>
        <p:nvSpPr>
          <p:cNvPr id="9" name="Rectangle 8">
            <a:extLst>
              <a:ext uri="{FF2B5EF4-FFF2-40B4-BE49-F238E27FC236}">
                <a16:creationId xmlns:a16="http://schemas.microsoft.com/office/drawing/2014/main" id="{655290D1-F5B1-48DA-BCE5-ECAA89D17DAC}"/>
              </a:ext>
            </a:extLst>
          </p:cNvPr>
          <p:cNvSpPr/>
          <p:nvPr/>
        </p:nvSpPr>
        <p:spPr>
          <a:xfrm>
            <a:off x="6063284" y="6004857"/>
            <a:ext cx="1781257" cy="246221"/>
          </a:xfrm>
          <a:prstGeom prst="rect">
            <a:avLst/>
          </a:prstGeom>
        </p:spPr>
        <p:txBody>
          <a:bodyPr wrap="none">
            <a:spAutoFit/>
          </a:bodyPr>
          <a:lstStyle/>
          <a:p>
            <a:r>
              <a:rPr lang="en-GB" sz="1000" dirty="0">
                <a:solidFill>
                  <a:schemeClr val="bg1">
                    <a:lumMod val="85000"/>
                  </a:schemeClr>
                </a:solidFill>
                <a:latin typeface="-apple-system"/>
              </a:rPr>
              <a:t>Photo by </a:t>
            </a:r>
            <a:r>
              <a:rPr lang="en-GB" sz="1000" dirty="0">
                <a:solidFill>
                  <a:schemeClr val="bg1">
                    <a:lumMod val="85000"/>
                  </a:schemeClr>
                </a:solidFill>
                <a:latin typeface="-apple-system"/>
                <a:hlinkClick r:id="rId5"/>
              </a:rPr>
              <a:t>Val </a:t>
            </a:r>
            <a:r>
              <a:rPr lang="en-GB" sz="1000" dirty="0" err="1">
                <a:solidFill>
                  <a:schemeClr val="bg1">
                    <a:lumMod val="85000"/>
                  </a:schemeClr>
                </a:solidFill>
                <a:latin typeface="-apple-system"/>
                <a:hlinkClick r:id="rId5"/>
              </a:rPr>
              <a:t>Vesa</a:t>
            </a:r>
            <a:r>
              <a:rPr lang="en-GB" sz="1000" dirty="0">
                <a:solidFill>
                  <a:schemeClr val="bg1">
                    <a:lumMod val="85000"/>
                  </a:schemeClr>
                </a:solidFill>
                <a:latin typeface="-apple-system"/>
              </a:rPr>
              <a:t> on </a:t>
            </a:r>
            <a:r>
              <a:rPr lang="en-GB" sz="1000" dirty="0" err="1">
                <a:solidFill>
                  <a:schemeClr val="bg1">
                    <a:lumMod val="85000"/>
                  </a:schemeClr>
                </a:solidFill>
                <a:latin typeface="-apple-system"/>
                <a:hlinkClick r:id="rId6"/>
              </a:rPr>
              <a:t>Unsplash</a:t>
            </a:r>
            <a:endParaRPr lang="en-GB" sz="1000" dirty="0">
              <a:solidFill>
                <a:schemeClr val="bg1">
                  <a:lumMod val="85000"/>
                </a:schemeClr>
              </a:solidFill>
            </a:endParaRPr>
          </a:p>
        </p:txBody>
      </p:sp>
      <p:graphicFrame>
        <p:nvGraphicFramePr>
          <p:cNvPr id="6" name="Table 5">
            <a:extLst>
              <a:ext uri="{FF2B5EF4-FFF2-40B4-BE49-F238E27FC236}">
                <a16:creationId xmlns:a16="http://schemas.microsoft.com/office/drawing/2014/main" id="{FCF9E06F-2D7A-4478-8CD8-24A323CF5C02}"/>
              </a:ext>
            </a:extLst>
          </p:cNvPr>
          <p:cNvGraphicFramePr>
            <a:graphicFrameLocks noGrp="1"/>
          </p:cNvGraphicFramePr>
          <p:nvPr>
            <p:extLst>
              <p:ext uri="{D42A27DB-BD31-4B8C-83A1-F6EECF244321}">
                <p14:modId xmlns:p14="http://schemas.microsoft.com/office/powerpoint/2010/main" val="3871000990"/>
              </p:ext>
            </p:extLst>
          </p:nvPr>
        </p:nvGraphicFramePr>
        <p:xfrm>
          <a:off x="1332286" y="6251078"/>
          <a:ext cx="5766449" cy="571104"/>
        </p:xfrm>
        <a:graphic>
          <a:graphicData uri="http://schemas.openxmlformats.org/drawingml/2006/table">
            <a:tbl>
              <a:tblPr>
                <a:tableStyleId>{327F97BB-C833-4FB7-BDE5-3F7075034690}</a:tableStyleId>
              </a:tblPr>
              <a:tblGrid>
                <a:gridCol w="620591">
                  <a:extLst>
                    <a:ext uri="{9D8B030D-6E8A-4147-A177-3AD203B41FA5}">
                      <a16:colId xmlns:a16="http://schemas.microsoft.com/office/drawing/2014/main" val="1791538589"/>
                    </a:ext>
                  </a:extLst>
                </a:gridCol>
                <a:gridCol w="958006">
                  <a:extLst>
                    <a:ext uri="{9D8B030D-6E8A-4147-A177-3AD203B41FA5}">
                      <a16:colId xmlns:a16="http://schemas.microsoft.com/office/drawing/2014/main" val="3417863432"/>
                    </a:ext>
                  </a:extLst>
                </a:gridCol>
                <a:gridCol w="734020">
                  <a:extLst>
                    <a:ext uri="{9D8B030D-6E8A-4147-A177-3AD203B41FA5}">
                      <a16:colId xmlns:a16="http://schemas.microsoft.com/office/drawing/2014/main" val="1955867366"/>
                    </a:ext>
                  </a:extLst>
                </a:gridCol>
                <a:gridCol w="713262">
                  <a:extLst>
                    <a:ext uri="{9D8B030D-6E8A-4147-A177-3AD203B41FA5}">
                      <a16:colId xmlns:a16="http://schemas.microsoft.com/office/drawing/2014/main" val="4010433686"/>
                    </a:ext>
                  </a:extLst>
                </a:gridCol>
                <a:gridCol w="751963">
                  <a:extLst>
                    <a:ext uri="{9D8B030D-6E8A-4147-A177-3AD203B41FA5}">
                      <a16:colId xmlns:a16="http://schemas.microsoft.com/office/drawing/2014/main" val="4167093794"/>
                    </a:ext>
                  </a:extLst>
                </a:gridCol>
                <a:gridCol w="402672">
                  <a:extLst>
                    <a:ext uri="{9D8B030D-6E8A-4147-A177-3AD203B41FA5}">
                      <a16:colId xmlns:a16="http://schemas.microsoft.com/office/drawing/2014/main" val="3184928038"/>
                    </a:ext>
                  </a:extLst>
                </a:gridCol>
                <a:gridCol w="370672">
                  <a:extLst>
                    <a:ext uri="{9D8B030D-6E8A-4147-A177-3AD203B41FA5}">
                      <a16:colId xmlns:a16="http://schemas.microsoft.com/office/drawing/2014/main" val="608931480"/>
                    </a:ext>
                  </a:extLst>
                </a:gridCol>
                <a:gridCol w="1215263">
                  <a:extLst>
                    <a:ext uri="{9D8B030D-6E8A-4147-A177-3AD203B41FA5}">
                      <a16:colId xmlns:a16="http://schemas.microsoft.com/office/drawing/2014/main" val="493852719"/>
                    </a:ext>
                  </a:extLst>
                </a:gridCol>
              </a:tblGrid>
              <a:tr h="156375">
                <a:tc>
                  <a:txBody>
                    <a:bodyPr/>
                    <a:lstStyle/>
                    <a:p>
                      <a:pPr algn="l" fontAlgn="b"/>
                      <a:r>
                        <a:rPr lang="en-GB" sz="1200" b="1" u="none" strike="noStrike" dirty="0">
                          <a:solidFill>
                            <a:schemeClr val="tx1"/>
                          </a:solidFill>
                          <a:effectLst/>
                        </a:rPr>
                        <a:t>Email</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First Name</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Last Name</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Username</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Password</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Level</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Role</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u="none" strike="noStrike" dirty="0">
                          <a:solidFill>
                            <a:schemeClr val="tx1"/>
                          </a:solidFill>
                          <a:effectLst/>
                        </a:rPr>
                        <a:t>Allow Esri Access</a:t>
                      </a:r>
                      <a:endParaRPr lang="en-GB" sz="1200" b="1"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8635482"/>
                  </a:ext>
                </a:extLst>
              </a:tr>
              <a:tr h="195819">
                <a:tc>
                  <a:txBody>
                    <a:bodyPr/>
                    <a:lstStyle/>
                    <a:p>
                      <a:pPr algn="l" fontAlgn="b"/>
                      <a:endParaRPr lang="en-GB" sz="1200" b="0" i="0" u="none" strike="noStrike">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0" i="0" u="none" strike="noStrike" dirty="0">
                          <a:solidFill>
                            <a:schemeClr val="tx1"/>
                          </a:solidFill>
                          <a:effectLst/>
                          <a:latin typeface="Calibri" panose="020F0502020204030204" pitchFamily="34" charset="0"/>
                        </a:rPr>
                        <a:t>password1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solidFill>
                            <a:schemeClr val="tx1"/>
                          </a:solidFill>
                          <a:effectLst/>
                        </a:rPr>
                        <a:t>2</a:t>
                      </a:r>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solidFill>
                            <a:schemeClr val="tx1"/>
                          </a:solidFill>
                          <a:effectLst/>
                        </a:rPr>
                        <a:t>User</a:t>
                      </a:r>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u="none" strike="noStrike" dirty="0">
                          <a:solidFill>
                            <a:schemeClr val="tx1"/>
                          </a:solidFill>
                          <a:effectLst/>
                        </a:rPr>
                        <a:t>TRUE</a:t>
                      </a:r>
                      <a:endParaRPr lang="en-GB" sz="12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3904280"/>
                  </a:ext>
                </a:extLst>
              </a:tr>
            </a:tbl>
          </a:graphicData>
        </a:graphic>
      </p:graphicFrame>
      <p:sp>
        <p:nvSpPr>
          <p:cNvPr id="10" name="TextBox 9">
            <a:extLst>
              <a:ext uri="{FF2B5EF4-FFF2-40B4-BE49-F238E27FC236}">
                <a16:creationId xmlns:a16="http://schemas.microsoft.com/office/drawing/2014/main" id="{536AB7AE-3F35-4028-AAF0-2B0436154A9B}"/>
              </a:ext>
            </a:extLst>
          </p:cNvPr>
          <p:cNvSpPr txBox="1"/>
          <p:nvPr/>
        </p:nvSpPr>
        <p:spPr>
          <a:xfrm>
            <a:off x="7844541" y="2723968"/>
            <a:ext cx="3878048" cy="357020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1400" b="1" dirty="0">
                <a:solidFill>
                  <a:schemeClr val="bg1">
                    <a:lumMod val="85000"/>
                  </a:schemeClr>
                </a:solidFill>
              </a:rPr>
              <a:t>Items to note:</a:t>
            </a:r>
          </a:p>
          <a:p>
            <a:pPr marL="342900" indent="-342900">
              <a:buFont typeface="+mj-lt"/>
              <a:buAutoNum type="arabicPeriod"/>
            </a:pPr>
            <a:r>
              <a:rPr lang="en-GB" sz="1400" dirty="0">
                <a:solidFill>
                  <a:schemeClr val="bg1">
                    <a:lumMod val="85000"/>
                  </a:schemeClr>
                </a:solidFill>
              </a:rPr>
              <a:t>Members will be asked to change their password when they first login. Using ‘password1’ as the initial password in the spreadsheet keeps things simple. The member could then change the password to the same one they use to login to the school network.</a:t>
            </a:r>
          </a:p>
          <a:p>
            <a:pPr marL="342900" indent="-342900">
              <a:buFont typeface="+mj-lt"/>
              <a:buAutoNum type="arabicPeriod"/>
            </a:pPr>
            <a:r>
              <a:rPr lang="en-GB" sz="1400" dirty="0">
                <a:solidFill>
                  <a:schemeClr val="bg1">
                    <a:lumMod val="85000"/>
                  </a:schemeClr>
                </a:solidFill>
              </a:rPr>
              <a:t>The spreadsheet with the user details needs to be set out in a specific way and saved as a .csv file in Excel. Copy the template below into Excel to get started.</a:t>
            </a:r>
          </a:p>
          <a:p>
            <a:pPr marL="342900" indent="-342900">
              <a:buFont typeface="+mj-lt"/>
              <a:buAutoNum type="arabicPeriod"/>
            </a:pPr>
            <a:r>
              <a:rPr lang="en-GB" sz="1400" dirty="0">
                <a:solidFill>
                  <a:schemeClr val="bg1">
                    <a:lumMod val="85000"/>
                  </a:schemeClr>
                </a:solidFill>
              </a:rPr>
              <a:t>Only 200 new members can added from a single spreadsheet.</a:t>
            </a:r>
          </a:p>
          <a:p>
            <a:pPr marL="342900" indent="-342900">
              <a:buFont typeface="+mj-lt"/>
              <a:buAutoNum type="arabicPeriod"/>
            </a:pPr>
            <a:r>
              <a:rPr lang="en-GB" sz="1400" dirty="0">
                <a:solidFill>
                  <a:schemeClr val="bg1">
                    <a:lumMod val="85000"/>
                  </a:schemeClr>
                </a:solidFill>
              </a:rPr>
              <a:t>For additional information about adding members refer to our help files found </a:t>
            </a:r>
            <a:r>
              <a:rPr lang="en-GB" sz="1400" dirty="0">
                <a:solidFill>
                  <a:schemeClr val="accent1">
                    <a:lumMod val="50000"/>
                  </a:schemeClr>
                </a:solidFill>
                <a:hlinkClick r:id="rId7">
                  <a:extLst>
                    <a:ext uri="{A12FA001-AC4F-418D-AE19-62706E023703}">
                      <ahyp:hlinkClr xmlns:ahyp="http://schemas.microsoft.com/office/drawing/2018/hyperlinkcolor" val="tx"/>
                    </a:ext>
                  </a:extLst>
                </a:hlinkClick>
              </a:rPr>
              <a:t>here</a:t>
            </a:r>
            <a:r>
              <a:rPr lang="en-GB" sz="1400" dirty="0">
                <a:solidFill>
                  <a:schemeClr val="bg1">
                    <a:lumMod val="85000"/>
                  </a:schemeClr>
                </a:solidFill>
              </a:rPr>
              <a:t>.</a:t>
            </a:r>
          </a:p>
        </p:txBody>
      </p:sp>
    </p:spTree>
    <p:extLst>
      <p:ext uri="{BB962C8B-B14F-4D97-AF65-F5344CB8AC3E}">
        <p14:creationId xmlns:p14="http://schemas.microsoft.com/office/powerpoint/2010/main" val="182896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1505857" cy="132343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Save time on ArcGIS online administration with the Admin Tools app</a:t>
            </a:r>
          </a:p>
          <a:p>
            <a:r>
              <a:rPr lang="en-GB" sz="1600" b="1" dirty="0">
                <a:solidFill>
                  <a:schemeClr val="bg1">
                    <a:lumMod val="85000"/>
                  </a:schemeClr>
                </a:solidFill>
              </a:rPr>
              <a:t>Click on the image to access the video tutorial</a:t>
            </a:r>
            <a:r>
              <a:rPr lang="en-GB" sz="1600" b="1" dirty="0"/>
              <a:t> </a:t>
            </a:r>
          </a:p>
        </p:txBody>
      </p:sp>
      <p:sp>
        <p:nvSpPr>
          <p:cNvPr id="4" name="TextBox 3">
            <a:extLst>
              <a:ext uri="{FF2B5EF4-FFF2-40B4-BE49-F238E27FC236}">
                <a16:creationId xmlns:a16="http://schemas.microsoft.com/office/drawing/2014/main" id="{33AD46A3-17BF-4A1A-BC72-D7F8D71A34E8}"/>
              </a:ext>
            </a:extLst>
          </p:cNvPr>
          <p:cNvSpPr txBox="1"/>
          <p:nvPr/>
        </p:nvSpPr>
        <p:spPr>
          <a:xfrm>
            <a:off x="8253105" y="1671845"/>
            <a:ext cx="369281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b="1" dirty="0">
                <a:solidFill>
                  <a:schemeClr val="accent4">
                    <a:lumMod val="60000"/>
                    <a:lumOff val="40000"/>
                  </a:schemeClr>
                </a:solidFill>
              </a:rPr>
              <a:t>This video covers:</a:t>
            </a:r>
          </a:p>
          <a:p>
            <a:endParaRPr lang="en-GB" dirty="0">
              <a:solidFill>
                <a:schemeClr val="accent4">
                  <a:lumMod val="60000"/>
                  <a:lumOff val="40000"/>
                </a:schemeClr>
              </a:solidFill>
            </a:endParaRPr>
          </a:p>
          <a:p>
            <a:pPr marL="342900" indent="-342900">
              <a:buFont typeface="+mj-lt"/>
              <a:buAutoNum type="arabicPeriod"/>
            </a:pPr>
            <a:r>
              <a:rPr lang="en-GB" dirty="0">
                <a:solidFill>
                  <a:schemeClr val="accent4">
                    <a:lumMod val="60000"/>
                    <a:lumOff val="40000"/>
                  </a:schemeClr>
                </a:solidFill>
              </a:rPr>
              <a:t>How to add the Admin Tools app to ArcGIS Online.</a:t>
            </a:r>
          </a:p>
          <a:p>
            <a:pPr marL="342900" indent="-342900">
              <a:buFont typeface="+mj-lt"/>
              <a:buAutoNum type="arabicPeriod"/>
            </a:pPr>
            <a:r>
              <a:rPr lang="en-GB" dirty="0">
                <a:solidFill>
                  <a:schemeClr val="accent4">
                    <a:lumMod val="60000"/>
                    <a:lumOff val="40000"/>
                  </a:schemeClr>
                </a:solidFill>
              </a:rPr>
              <a:t>How the Admin Tools app can be used to make bulk changes to members, groups and content in ArcGIS Online.</a:t>
            </a:r>
          </a:p>
          <a:p>
            <a:pPr marL="342900" indent="-342900">
              <a:buFont typeface="+mj-lt"/>
              <a:buAutoNum type="arabicPeriod"/>
            </a:pPr>
            <a:r>
              <a:rPr lang="en-GB" dirty="0">
                <a:solidFill>
                  <a:schemeClr val="accent4">
                    <a:lumMod val="60000"/>
                    <a:lumOff val="40000"/>
                  </a:schemeClr>
                </a:solidFill>
              </a:rPr>
              <a:t>How to change the Role of multiple members in one process.</a:t>
            </a:r>
          </a:p>
        </p:txBody>
      </p:sp>
      <p:sp>
        <p:nvSpPr>
          <p:cNvPr id="6" name="TextBox 5">
            <a:extLst>
              <a:ext uri="{FF2B5EF4-FFF2-40B4-BE49-F238E27FC236}">
                <a16:creationId xmlns:a16="http://schemas.microsoft.com/office/drawing/2014/main" id="{42CB0312-1901-4FDF-9EF6-47AC2E5076D0}"/>
              </a:ext>
            </a:extLst>
          </p:cNvPr>
          <p:cNvSpPr txBox="1"/>
          <p:nvPr/>
        </p:nvSpPr>
        <p:spPr>
          <a:xfrm>
            <a:off x="1101837" y="6355705"/>
            <a:ext cx="6941331" cy="30777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1400" dirty="0">
                <a:solidFill>
                  <a:schemeClr val="bg1">
                    <a:lumMod val="85000"/>
                  </a:schemeClr>
                </a:solidFill>
              </a:rPr>
              <a:t>N.B. The Admin Tools app from Geojobe is free to use in  ArcGIS Online.</a:t>
            </a:r>
          </a:p>
        </p:txBody>
      </p:sp>
      <p:pic>
        <p:nvPicPr>
          <p:cNvPr id="2" name="Online Media 1">
            <a:hlinkClick r:id="" action="ppaction://media"/>
            <a:extLst>
              <a:ext uri="{FF2B5EF4-FFF2-40B4-BE49-F238E27FC236}">
                <a16:creationId xmlns:a16="http://schemas.microsoft.com/office/drawing/2014/main" id="{32A20130-A154-4333-B663-1CB4EBBE2536}"/>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639740" y="1751202"/>
            <a:ext cx="7479141" cy="4525145"/>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027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AF4F9E-7225-4ECB-95D2-1830C3A5248C}"/>
              </a:ext>
            </a:extLst>
          </p:cNvPr>
          <p:cNvSpPr txBox="1"/>
          <p:nvPr/>
        </p:nvSpPr>
        <p:spPr>
          <a:xfrm>
            <a:off x="574290" y="348406"/>
            <a:ext cx="10306231"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sz="3200" b="1" dirty="0">
                <a:solidFill>
                  <a:schemeClr val="bg1">
                    <a:lumMod val="85000"/>
                  </a:schemeClr>
                </a:solidFill>
              </a:rPr>
              <a:t>Setting up Single Sign On for access to ArcGIS Online</a:t>
            </a:r>
          </a:p>
          <a:p>
            <a:r>
              <a:rPr lang="en-GB" sz="1600" b="1" dirty="0">
                <a:solidFill>
                  <a:schemeClr val="bg1">
                    <a:lumMod val="85000"/>
                  </a:schemeClr>
                </a:solidFill>
              </a:rPr>
              <a:t>Click on the image to access the relevant help pages</a:t>
            </a:r>
            <a:endParaRPr lang="en-GB" sz="1600" b="1" dirty="0"/>
          </a:p>
        </p:txBody>
      </p:sp>
      <p:sp>
        <p:nvSpPr>
          <p:cNvPr id="4" name="TextBox 3">
            <a:extLst>
              <a:ext uri="{FF2B5EF4-FFF2-40B4-BE49-F238E27FC236}">
                <a16:creationId xmlns:a16="http://schemas.microsoft.com/office/drawing/2014/main" id="{33AD46A3-17BF-4A1A-BC72-D7F8D71A34E8}"/>
              </a:ext>
            </a:extLst>
          </p:cNvPr>
          <p:cNvSpPr txBox="1"/>
          <p:nvPr/>
        </p:nvSpPr>
        <p:spPr>
          <a:xfrm>
            <a:off x="8056338" y="1317595"/>
            <a:ext cx="3622632" cy="39703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GB" dirty="0">
                <a:solidFill>
                  <a:schemeClr val="accent5">
                    <a:lumMod val="60000"/>
                    <a:lumOff val="40000"/>
                  </a:schemeClr>
                </a:solidFill>
              </a:rPr>
              <a:t>Students and staff can access ArcGIS Online using their existing school network logins if Single Sign On is configured.</a:t>
            </a:r>
          </a:p>
          <a:p>
            <a:endParaRPr lang="en-GB" dirty="0">
              <a:solidFill>
                <a:schemeClr val="accent5">
                  <a:lumMod val="60000"/>
                  <a:lumOff val="40000"/>
                </a:schemeClr>
              </a:solidFill>
            </a:endParaRPr>
          </a:p>
          <a:p>
            <a:r>
              <a:rPr lang="en-GB" dirty="0">
                <a:solidFill>
                  <a:schemeClr val="accent5">
                    <a:lumMod val="60000"/>
                    <a:lumOff val="40000"/>
                  </a:schemeClr>
                </a:solidFill>
              </a:rPr>
              <a:t>If you would like to configure your ArcGIS Online account to use Single Sign On please see the help files linked on this slide.</a:t>
            </a:r>
          </a:p>
          <a:p>
            <a:endParaRPr lang="en-GB" dirty="0">
              <a:solidFill>
                <a:schemeClr val="accent5">
                  <a:lumMod val="60000"/>
                  <a:lumOff val="40000"/>
                </a:schemeClr>
              </a:solidFill>
            </a:endParaRPr>
          </a:p>
          <a:p>
            <a:r>
              <a:rPr lang="en-GB" dirty="0">
                <a:solidFill>
                  <a:schemeClr val="accent5">
                    <a:lumMod val="60000"/>
                    <a:lumOff val="40000"/>
                  </a:schemeClr>
                </a:solidFill>
              </a:rPr>
              <a:t>There are also some helpful blogs for connecting to G-Suite and Azure AD:</a:t>
            </a:r>
          </a:p>
          <a:p>
            <a:pPr marL="342900" indent="-342900">
              <a:buFont typeface="+mj-lt"/>
              <a:buAutoNum type="arabicPeriod"/>
            </a:pPr>
            <a:r>
              <a:rPr lang="en-GB" dirty="0">
                <a:solidFill>
                  <a:schemeClr val="bg1">
                    <a:lumMod val="85000"/>
                  </a:schemeClr>
                </a:solidFill>
                <a:hlinkClick r:id="rId3"/>
              </a:rPr>
              <a:t>Google G-Suite</a:t>
            </a:r>
            <a:endParaRPr lang="en-GB" dirty="0">
              <a:solidFill>
                <a:schemeClr val="bg1">
                  <a:lumMod val="85000"/>
                </a:schemeClr>
              </a:solidFill>
            </a:endParaRPr>
          </a:p>
          <a:p>
            <a:pPr marL="342900" indent="-342900">
              <a:buFont typeface="+mj-lt"/>
              <a:buAutoNum type="arabicPeriod"/>
            </a:pPr>
            <a:r>
              <a:rPr lang="en-GB" dirty="0">
                <a:solidFill>
                  <a:schemeClr val="bg1">
                    <a:lumMod val="85000"/>
                  </a:schemeClr>
                </a:solidFill>
                <a:hlinkClick r:id="rId4"/>
              </a:rPr>
              <a:t>Microsoft Azure AD</a:t>
            </a:r>
            <a:endParaRPr lang="en-GB" dirty="0">
              <a:solidFill>
                <a:schemeClr val="bg1">
                  <a:lumMod val="85000"/>
                </a:schemeClr>
              </a:solidFill>
            </a:endParaRPr>
          </a:p>
        </p:txBody>
      </p:sp>
      <p:pic>
        <p:nvPicPr>
          <p:cNvPr id="8" name="Picture 7">
            <a:hlinkClick r:id="rId5"/>
            <a:extLst>
              <a:ext uri="{FF2B5EF4-FFF2-40B4-BE49-F238E27FC236}">
                <a16:creationId xmlns:a16="http://schemas.microsoft.com/office/drawing/2014/main" id="{ABE061B4-74F4-48F8-A9D4-8E3866265E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653" y="1317595"/>
            <a:ext cx="6994850" cy="4710496"/>
          </a:xfrm>
          <a:prstGeom prst="rect">
            <a:avLst/>
          </a:prstGeom>
          <a:ln w="12700">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267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B345D-B878-4C5C-8511-6B494834C10B}"/>
              </a:ext>
            </a:extLst>
          </p:cNvPr>
          <p:cNvSpPr txBox="1"/>
          <p:nvPr/>
        </p:nvSpPr>
        <p:spPr>
          <a:xfrm>
            <a:off x="2396455" y="1566952"/>
            <a:ext cx="7399090" cy="3724096"/>
          </a:xfrm>
          <a:prstGeom prst="rect">
            <a:avLst/>
          </a:prstGeom>
          <a:noFill/>
        </p:spPr>
        <p:txBody>
          <a:bodyPr wrap="square" rtlCol="0">
            <a:spAutoFit/>
          </a:bodyPr>
          <a:lstStyle/>
          <a:p>
            <a:r>
              <a:rPr lang="en-GB" sz="4000" dirty="0">
                <a:solidFill>
                  <a:schemeClr val="bg1">
                    <a:lumMod val="85000"/>
                  </a:schemeClr>
                </a:solidFill>
              </a:rPr>
              <a:t>For more help, support and teaching ideas for ArcGIS Online please visit our schools resources website:</a:t>
            </a:r>
          </a:p>
          <a:p>
            <a:r>
              <a:rPr lang="en-GB" sz="4000" dirty="0">
                <a:solidFill>
                  <a:schemeClr val="bg1">
                    <a:lumMod val="85000"/>
                  </a:schemeClr>
                </a:solidFill>
                <a:hlinkClick r:id="rId3"/>
              </a:rPr>
              <a:t>https://schools.esriuk.com/</a:t>
            </a:r>
            <a:endParaRPr lang="en-GB" sz="4000" dirty="0">
              <a:solidFill>
                <a:schemeClr val="bg1">
                  <a:lumMod val="85000"/>
                </a:schemeClr>
              </a:solidFill>
            </a:endParaRPr>
          </a:p>
          <a:p>
            <a:endParaRPr lang="en-GB" dirty="0">
              <a:solidFill>
                <a:schemeClr val="bg1">
                  <a:lumMod val="85000"/>
                </a:schemeClr>
              </a:solidFill>
            </a:endParaRPr>
          </a:p>
          <a:p>
            <a:pPr marL="342900" indent="-342900">
              <a:buFont typeface="+mj-lt"/>
              <a:buAutoNum type="arabicPeriod"/>
            </a:pPr>
            <a:endParaRPr lang="en-GB" dirty="0">
              <a:solidFill>
                <a:schemeClr val="bg1">
                  <a:lumMod val="85000"/>
                </a:schemeClr>
              </a:solidFill>
            </a:endParaRPr>
          </a:p>
        </p:txBody>
      </p:sp>
    </p:spTree>
    <p:extLst>
      <p:ext uri="{BB962C8B-B14F-4D97-AF65-F5344CB8AC3E}">
        <p14:creationId xmlns:p14="http://schemas.microsoft.com/office/powerpoint/2010/main" val="16660820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chool Template Fonts">
      <a:majorFont>
        <a:latin typeface="AvenirNext LT Pro Medium"/>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90ADD550-70CE-4F98-84BA-A40C3190A819}" vid="{63C383CF-A926-4BD9-A8FB-1C2D59E67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3690</TotalTime>
  <Words>399</Words>
  <Application>Microsoft Office PowerPoint</Application>
  <PresentationFormat>Widescreen</PresentationFormat>
  <Paragraphs>55</Paragraphs>
  <Slides>6</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ＭＳ Ｐゴシック</vt:lpstr>
      <vt:lpstr>-apple-system</vt:lpstr>
      <vt:lpstr>Arial</vt:lpstr>
      <vt:lpstr>AvenirNext LT Pro Medium</vt:lpstr>
      <vt:lpstr>AvenirNext LT Pro Regular</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Hall</dc:creator>
  <cp:lastModifiedBy>Katie Hall</cp:lastModifiedBy>
  <cp:revision>36</cp:revision>
  <dcterms:created xsi:type="dcterms:W3CDTF">2018-06-28T10:45:08Z</dcterms:created>
  <dcterms:modified xsi:type="dcterms:W3CDTF">2018-09-21T09:21:57Z</dcterms:modified>
</cp:coreProperties>
</file>